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61" r:id="rId4"/>
    <p:sldId id="257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8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C78B36C3-3844-4BEA-9370-3957828DD6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Progetto Differenziamoci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C2E2ED40-F9A0-4AF7-930E-F64CC0161A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Classe 1^ sezione I</a:t>
            </a:r>
          </a:p>
        </p:txBody>
      </p:sp>
    </p:spTree>
    <p:extLst>
      <p:ext uri="{BB962C8B-B14F-4D97-AF65-F5344CB8AC3E}">
        <p14:creationId xmlns:p14="http://schemas.microsoft.com/office/powerpoint/2010/main" xmlns="" val="703343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xmlns="" id="{B2EC7880-C5D9-40A8-A6B0-3198AD07AD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94543A62-A2AB-454A-878E-D3D9190D5F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" name="Immagine 3" descr="Immagine che contiene persona&#10;&#10;Descrizione generata con affidabilità molto elevata">
            <a:extLst>
              <a:ext uri="{FF2B5EF4-FFF2-40B4-BE49-F238E27FC236}">
                <a16:creationId xmlns:a16="http://schemas.microsoft.com/office/drawing/2014/main" xmlns="" id="{9750F90E-7778-4E16-A2E4-C910F1C7322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714" b="-1"/>
          <a:stretch/>
        </p:blipFill>
        <p:spPr>
          <a:xfrm>
            <a:off x="4619543" y="640080"/>
            <a:ext cx="6953577" cy="5252773"/>
          </a:xfrm>
          <a:prstGeom prst="rect">
            <a:avLst/>
          </a:prstGeom>
        </p:spPr>
      </p:pic>
      <p:sp>
        <p:nvSpPr>
          <p:cNvPr id="26" name="Freeform 11">
            <a:extLst>
              <a:ext uri="{FF2B5EF4-FFF2-40B4-BE49-F238E27FC236}">
                <a16:creationId xmlns:a16="http://schemas.microsoft.com/office/drawing/2014/main" xmlns="" id="{50553464-41F1-4160-9D02-7C5EC7013B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xmlns="" id="{2D1069A2-ACEB-4ED3-9AB7-4ED593FEF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645106"/>
            <a:ext cx="3650279" cy="1259894"/>
          </a:xfrm>
        </p:spPr>
        <p:txBody>
          <a:bodyPr>
            <a:normAutofit/>
          </a:bodyPr>
          <a:lstStyle/>
          <a:p>
            <a:r>
              <a:rPr lang="it-IT" sz="3300"/>
              <a:t>L’inquinamento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xmlns="" id="{8679DD96-E2BD-424C-B8EE-1EC97E543F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225" y="2133600"/>
            <a:ext cx="3650278" cy="3759253"/>
          </a:xfrm>
        </p:spPr>
        <p:txBody>
          <a:bodyPr>
            <a:normAutofit/>
          </a:bodyPr>
          <a:lstStyle/>
          <a:p>
            <a:r>
              <a:rPr lang="en-US" dirty="0" err="1"/>
              <a:t>L’inquinamento</a:t>
            </a:r>
            <a:r>
              <a:rPr lang="en-US" dirty="0"/>
              <a:t> del mare, </a:t>
            </a:r>
            <a:r>
              <a:rPr lang="en-US" dirty="0" err="1"/>
              <a:t>dovuto</a:t>
            </a:r>
            <a:r>
              <a:rPr lang="en-US" dirty="0"/>
              <a:t> </a:t>
            </a:r>
            <a:r>
              <a:rPr lang="en-US" dirty="0" err="1"/>
              <a:t>allo</a:t>
            </a:r>
            <a:r>
              <a:rPr lang="en-US" dirty="0"/>
              <a:t> </a:t>
            </a:r>
            <a:r>
              <a:rPr lang="en-US" dirty="0" err="1"/>
              <a:t>sversamento</a:t>
            </a:r>
            <a:r>
              <a:rPr lang="en-US" dirty="0"/>
              <a:t> del </a:t>
            </a:r>
            <a:r>
              <a:rPr lang="en-US" dirty="0" err="1"/>
              <a:t>petrolio</a:t>
            </a:r>
            <a:r>
              <a:rPr lang="en-US" dirty="0"/>
              <a:t> </a:t>
            </a:r>
            <a:r>
              <a:rPr lang="en-US" dirty="0" err="1"/>
              <a:t>dalle</a:t>
            </a:r>
            <a:r>
              <a:rPr lang="en-US" dirty="0"/>
              <a:t> </a:t>
            </a:r>
            <a:r>
              <a:rPr lang="en-US" dirty="0" err="1"/>
              <a:t>navi</a:t>
            </a:r>
            <a:r>
              <a:rPr lang="en-US" dirty="0"/>
              <a:t>, </a:t>
            </a:r>
            <a:r>
              <a:rPr lang="en-US" dirty="0" err="1"/>
              <a:t>rischia</a:t>
            </a:r>
            <a:r>
              <a:rPr lang="en-US" dirty="0"/>
              <a:t> di </a:t>
            </a:r>
            <a:r>
              <a:rPr lang="en-US" dirty="0" err="1"/>
              <a:t>uccidere</a:t>
            </a:r>
            <a:r>
              <a:rPr lang="en-US" dirty="0"/>
              <a:t> non </a:t>
            </a:r>
            <a:r>
              <a:rPr lang="en-US" dirty="0" err="1"/>
              <a:t>soltanto</a:t>
            </a:r>
            <a:r>
              <a:rPr lang="en-US" dirty="0"/>
              <a:t> I </a:t>
            </a:r>
            <a:r>
              <a:rPr lang="en-US" dirty="0" err="1"/>
              <a:t>pesci</a:t>
            </a:r>
            <a:r>
              <a:rPr lang="en-US" dirty="0"/>
              <a:t>, ma </a:t>
            </a:r>
            <a:r>
              <a:rPr lang="en-US" dirty="0" err="1"/>
              <a:t>anche</a:t>
            </a:r>
            <a:r>
              <a:rPr lang="en-US" dirty="0"/>
              <a:t> </a:t>
            </a: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uomini</a:t>
            </a:r>
            <a:r>
              <a:rPr lang="en-US" dirty="0"/>
              <a:t> e </a:t>
            </a: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uccelli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nutrono</a:t>
            </a:r>
            <a:r>
              <a:rPr lang="en-US" dirty="0"/>
              <a:t> di </a:t>
            </a:r>
            <a:r>
              <a:rPr lang="en-US" dirty="0" err="1"/>
              <a:t>pesci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1531452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xmlns="" id="{B2EC7880-C5D9-40A8-A6B0-3198AD07AD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94543A62-A2AB-454A-878E-D3D9190D5F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" name="Immagine 3" descr="Immagine che contiene persona, interni, parete, tenendo&#10;&#10;Descrizione generata con affidabilità molto elevata">
            <a:extLst>
              <a:ext uri="{FF2B5EF4-FFF2-40B4-BE49-F238E27FC236}">
                <a16:creationId xmlns:a16="http://schemas.microsoft.com/office/drawing/2014/main" xmlns="" id="{D5E5A36E-E7EF-4682-8407-06973A748B2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4" r="510" b="-1"/>
          <a:stretch/>
        </p:blipFill>
        <p:spPr>
          <a:xfrm>
            <a:off x="4619543" y="640080"/>
            <a:ext cx="6953577" cy="5252773"/>
          </a:xfrm>
          <a:prstGeom prst="rect">
            <a:avLst/>
          </a:prstGeom>
        </p:spPr>
      </p:pic>
      <p:sp>
        <p:nvSpPr>
          <p:cNvPr id="26" name="Freeform 11">
            <a:extLst>
              <a:ext uri="{FF2B5EF4-FFF2-40B4-BE49-F238E27FC236}">
                <a16:creationId xmlns:a16="http://schemas.microsoft.com/office/drawing/2014/main" xmlns="" id="{50553464-41F1-4160-9D02-7C5EC7013B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xmlns="" id="{A6FCF2C5-33C2-4ACB-8A5F-BFE5B05EB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645106"/>
            <a:ext cx="3650279" cy="1259894"/>
          </a:xfrm>
        </p:spPr>
        <p:txBody>
          <a:bodyPr>
            <a:normAutofit/>
          </a:bodyPr>
          <a:lstStyle/>
          <a:p>
            <a:r>
              <a:rPr lang="it-IT" dirty="0"/>
              <a:t>La gabbianella e il gatto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xmlns="" id="{130C5E7A-0749-4C09-BE07-8D1CB5898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225" y="2133600"/>
            <a:ext cx="3650278" cy="3759253"/>
          </a:xfrm>
        </p:spPr>
        <p:txBody>
          <a:bodyPr>
            <a:normAutofit/>
          </a:bodyPr>
          <a:lstStyle/>
          <a:p>
            <a:r>
              <a:rPr lang="en-US" dirty="0"/>
              <a:t>Nel </a:t>
            </a:r>
            <a:r>
              <a:rPr lang="en-US" dirty="0" err="1"/>
              <a:t>racconto</a:t>
            </a:r>
            <a:r>
              <a:rPr lang="en-US" dirty="0"/>
              <a:t> </a:t>
            </a:r>
            <a:r>
              <a:rPr lang="en-US" dirty="0" smtClean="0"/>
              <a:t>“La </a:t>
            </a:r>
            <a:r>
              <a:rPr lang="en-US" dirty="0" err="1"/>
              <a:t>gabbianella</a:t>
            </a:r>
            <a:r>
              <a:rPr lang="en-US" dirty="0"/>
              <a:t> e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gatto</a:t>
            </a:r>
            <a:r>
              <a:rPr lang="en-US" dirty="0"/>
              <a:t>” di Luis Sepulveda, </a:t>
            </a:r>
            <a:r>
              <a:rPr lang="en-US" dirty="0" err="1"/>
              <a:t>viene</a:t>
            </a:r>
            <a:r>
              <a:rPr lang="en-US" dirty="0"/>
              <a:t> </a:t>
            </a:r>
            <a:r>
              <a:rPr lang="en-US" dirty="0" err="1"/>
              <a:t>affrontato</a:t>
            </a:r>
            <a:r>
              <a:rPr lang="en-US" dirty="0"/>
              <a:t> proprio </a:t>
            </a:r>
            <a:r>
              <a:rPr lang="en-US" dirty="0" err="1"/>
              <a:t>questo</a:t>
            </a:r>
            <a:r>
              <a:rPr lang="en-US" dirty="0"/>
              <a:t> grave </a:t>
            </a:r>
            <a:r>
              <a:rPr lang="en-US" dirty="0" err="1"/>
              <a:t>problema</a:t>
            </a:r>
            <a:r>
              <a:rPr lang="en-US" dirty="0"/>
              <a:t> </a:t>
            </a:r>
            <a:r>
              <a:rPr lang="en-US" dirty="0" err="1"/>
              <a:t>denunciando</a:t>
            </a:r>
            <a:r>
              <a:rPr lang="en-US" dirty="0"/>
              <a:t> la </a:t>
            </a:r>
            <a:r>
              <a:rPr lang="en-US" dirty="0" err="1"/>
              <a:t>cattiveria</a:t>
            </a:r>
            <a:r>
              <a:rPr lang="en-US" dirty="0"/>
              <a:t> </a:t>
            </a:r>
            <a:r>
              <a:rPr lang="en-US" dirty="0" err="1"/>
              <a:t>dell’uomo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, per I </a:t>
            </a:r>
            <a:r>
              <a:rPr lang="en-US" dirty="0" err="1"/>
              <a:t>propri</a:t>
            </a:r>
            <a:r>
              <a:rPr lang="en-US" dirty="0"/>
              <a:t>  </a:t>
            </a:r>
            <a:r>
              <a:rPr lang="en-US" dirty="0" err="1"/>
              <a:t>interessi</a:t>
            </a:r>
            <a:r>
              <a:rPr lang="en-US" dirty="0"/>
              <a:t> </a:t>
            </a:r>
            <a:r>
              <a:rPr lang="en-US" dirty="0" err="1"/>
              <a:t>sta</a:t>
            </a:r>
            <a:r>
              <a:rPr lang="en-US" dirty="0"/>
              <a:t> </a:t>
            </a:r>
            <a:r>
              <a:rPr lang="en-US" dirty="0" err="1"/>
              <a:t>distruggendo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pianeta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cui </a:t>
            </a:r>
            <a:r>
              <a:rPr lang="en-US" dirty="0" err="1"/>
              <a:t>viviamo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6227754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5" name="Rectangle 49">
            <a:extLst>
              <a:ext uri="{FF2B5EF4-FFF2-40B4-BE49-F238E27FC236}">
                <a16:creationId xmlns:a16="http://schemas.microsoft.com/office/drawing/2014/main" xmlns="" id="{1A44C337-3893-4B29-A265-B1329150B6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79" name="Group 51">
            <a:extLst>
              <a:ext uri="{FF2B5EF4-FFF2-40B4-BE49-F238E27FC236}">
                <a16:creationId xmlns:a16="http://schemas.microsoft.com/office/drawing/2014/main" xmlns="" id="{81E0B358-1267-4844-8B3D-B7A279B4175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4836169" y="228600"/>
            <a:ext cx="2851523" cy="6638625"/>
            <a:chOff x="2487613" y="285750"/>
            <a:chExt cx="2428875" cy="5654676"/>
          </a:xfrm>
        </p:grpSpPr>
        <p:sp>
          <p:nvSpPr>
            <p:cNvPr id="53" name="Freeform 11">
              <a:extLst>
                <a:ext uri="{FF2B5EF4-FFF2-40B4-BE49-F238E27FC236}">
                  <a16:creationId xmlns:a16="http://schemas.microsoft.com/office/drawing/2014/main" xmlns="" id="{B24AA06A-F1A5-4BB3-9486-9AE7A53B3F2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1" name="Freeform 12">
              <a:extLst>
                <a:ext uri="{FF2B5EF4-FFF2-40B4-BE49-F238E27FC236}">
                  <a16:creationId xmlns:a16="http://schemas.microsoft.com/office/drawing/2014/main" xmlns="" id="{BDF97590-C600-44CB-9303-4A3679F5169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5" name="Freeform 13">
              <a:extLst>
                <a:ext uri="{FF2B5EF4-FFF2-40B4-BE49-F238E27FC236}">
                  <a16:creationId xmlns:a16="http://schemas.microsoft.com/office/drawing/2014/main" xmlns="" id="{A9BBE156-3FFA-4DC4-8468-35BD28DDC60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6" name="Freeform 14">
              <a:extLst>
                <a:ext uri="{FF2B5EF4-FFF2-40B4-BE49-F238E27FC236}">
                  <a16:creationId xmlns:a16="http://schemas.microsoft.com/office/drawing/2014/main" xmlns="" id="{F7960DE5-3810-4B1E-B1E2-3BAFEA91EDD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7" name="Freeform 15">
              <a:extLst>
                <a:ext uri="{FF2B5EF4-FFF2-40B4-BE49-F238E27FC236}">
                  <a16:creationId xmlns:a16="http://schemas.microsoft.com/office/drawing/2014/main" xmlns="" id="{359E957C-CE11-446F-8AA7-B3E98390B89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8" name="Freeform 16">
              <a:extLst>
                <a:ext uri="{FF2B5EF4-FFF2-40B4-BE49-F238E27FC236}">
                  <a16:creationId xmlns:a16="http://schemas.microsoft.com/office/drawing/2014/main" xmlns="" id="{A3E9FE34-CA9E-4443-BEBF-D1B9A1C6C24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9" name="Freeform 17">
              <a:extLst>
                <a:ext uri="{FF2B5EF4-FFF2-40B4-BE49-F238E27FC236}">
                  <a16:creationId xmlns:a16="http://schemas.microsoft.com/office/drawing/2014/main" xmlns="" id="{4F39D814-8A48-4509-BDEB-826F106591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0" name="Freeform 18">
              <a:extLst>
                <a:ext uri="{FF2B5EF4-FFF2-40B4-BE49-F238E27FC236}">
                  <a16:creationId xmlns:a16="http://schemas.microsoft.com/office/drawing/2014/main" xmlns="" id="{8C6D08C0-8C49-4B87-9CF4-A1F08714FAC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1" name="Freeform 19">
              <a:extLst>
                <a:ext uri="{FF2B5EF4-FFF2-40B4-BE49-F238E27FC236}">
                  <a16:creationId xmlns:a16="http://schemas.microsoft.com/office/drawing/2014/main" xmlns="" id="{308C612B-4C0D-4863-B9CD-F86ABAA1B2B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2" name="Freeform 20">
              <a:extLst>
                <a:ext uri="{FF2B5EF4-FFF2-40B4-BE49-F238E27FC236}">
                  <a16:creationId xmlns:a16="http://schemas.microsoft.com/office/drawing/2014/main" xmlns="" id="{600B1EC8-1B55-4390-A183-C33B5E2273B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3" name="Freeform 21">
              <a:extLst>
                <a:ext uri="{FF2B5EF4-FFF2-40B4-BE49-F238E27FC236}">
                  <a16:creationId xmlns:a16="http://schemas.microsoft.com/office/drawing/2014/main" xmlns="" id="{1790A225-91E1-4BE5-A801-5F1E32721C5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4" name="Freeform 22">
              <a:extLst>
                <a:ext uri="{FF2B5EF4-FFF2-40B4-BE49-F238E27FC236}">
                  <a16:creationId xmlns:a16="http://schemas.microsoft.com/office/drawing/2014/main" xmlns="" id="{DFFC46A2-6BBF-47FD-BC17-5EE1DF7CB90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xmlns="" id="{AF44CA9C-80E8-44E1-A79C-D6EBFC73BCA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4677117" y="-786"/>
            <a:ext cx="2356675" cy="6854040"/>
            <a:chOff x="6627813" y="194833"/>
            <a:chExt cx="1952625" cy="5678918"/>
          </a:xfrm>
        </p:grpSpPr>
        <p:sp>
          <p:nvSpPr>
            <p:cNvPr id="67" name="Freeform 27">
              <a:extLst>
                <a:ext uri="{FF2B5EF4-FFF2-40B4-BE49-F238E27FC236}">
                  <a16:creationId xmlns:a16="http://schemas.microsoft.com/office/drawing/2014/main" xmlns="" id="{8CB9417F-98D9-4998-B00B-A5932E4C7D7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8" name="Freeform 28">
              <a:extLst>
                <a:ext uri="{FF2B5EF4-FFF2-40B4-BE49-F238E27FC236}">
                  <a16:creationId xmlns:a16="http://schemas.microsoft.com/office/drawing/2014/main" xmlns="" id="{FA79AA3D-583E-4A1E-AF7E-CBD980F5963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9" name="Freeform 29">
              <a:extLst>
                <a:ext uri="{FF2B5EF4-FFF2-40B4-BE49-F238E27FC236}">
                  <a16:creationId xmlns:a16="http://schemas.microsoft.com/office/drawing/2014/main" xmlns="" id="{D80C9F17-A6B2-4A12-BC77-F84264A669F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0" name="Freeform 30">
              <a:extLst>
                <a:ext uri="{FF2B5EF4-FFF2-40B4-BE49-F238E27FC236}">
                  <a16:creationId xmlns:a16="http://schemas.microsoft.com/office/drawing/2014/main" xmlns="" id="{949C9A53-ED97-44CE-BDD5-ED248921160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1" name="Freeform 31">
              <a:extLst>
                <a:ext uri="{FF2B5EF4-FFF2-40B4-BE49-F238E27FC236}">
                  <a16:creationId xmlns:a16="http://schemas.microsoft.com/office/drawing/2014/main" xmlns="" id="{0F9FDAE7-225B-4072-8907-6EAA0617445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2" name="Freeform 32">
              <a:extLst>
                <a:ext uri="{FF2B5EF4-FFF2-40B4-BE49-F238E27FC236}">
                  <a16:creationId xmlns:a16="http://schemas.microsoft.com/office/drawing/2014/main" xmlns="" id="{9D49818B-8EA3-4B41-9783-EFE0C618C36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3" name="Freeform 33">
              <a:extLst>
                <a:ext uri="{FF2B5EF4-FFF2-40B4-BE49-F238E27FC236}">
                  <a16:creationId xmlns:a16="http://schemas.microsoft.com/office/drawing/2014/main" xmlns="" id="{01903E65-D822-4457-B0A5-2F416822416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4" name="Freeform 34">
              <a:extLst>
                <a:ext uri="{FF2B5EF4-FFF2-40B4-BE49-F238E27FC236}">
                  <a16:creationId xmlns:a16="http://schemas.microsoft.com/office/drawing/2014/main" xmlns="" id="{A5CF9DAB-75BF-43D9-B1E7-817D1FAA000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5" name="Freeform 35">
              <a:extLst>
                <a:ext uri="{FF2B5EF4-FFF2-40B4-BE49-F238E27FC236}">
                  <a16:creationId xmlns:a16="http://schemas.microsoft.com/office/drawing/2014/main" xmlns="" id="{BB22916D-4BCF-4A4C-8714-A2564D34C36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6" name="Freeform 36">
              <a:extLst>
                <a:ext uri="{FF2B5EF4-FFF2-40B4-BE49-F238E27FC236}">
                  <a16:creationId xmlns:a16="http://schemas.microsoft.com/office/drawing/2014/main" xmlns="" id="{4CD9F734-569E-44E7-BD53-6214E0F18C8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7" name="Freeform 37">
              <a:extLst>
                <a:ext uri="{FF2B5EF4-FFF2-40B4-BE49-F238E27FC236}">
                  <a16:creationId xmlns:a16="http://schemas.microsoft.com/office/drawing/2014/main" xmlns="" id="{7A5DAACB-2F42-40C8-BF6A-75B79299F90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8" name="Freeform 38">
              <a:extLst>
                <a:ext uri="{FF2B5EF4-FFF2-40B4-BE49-F238E27FC236}">
                  <a16:creationId xmlns:a16="http://schemas.microsoft.com/office/drawing/2014/main" xmlns="" id="{AD78E0F9-8568-4672-A22F-4ED5B1A96F5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80" name="Rectangle 79">
            <a:extLst>
              <a:ext uri="{FF2B5EF4-FFF2-40B4-BE49-F238E27FC236}">
                <a16:creationId xmlns:a16="http://schemas.microsoft.com/office/drawing/2014/main" xmlns="" id="{AA5CD610-ED7C-4CED-A9A1-174432C88A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645704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2" name="Freeform 11">
            <a:extLst>
              <a:ext uri="{FF2B5EF4-FFF2-40B4-BE49-F238E27FC236}">
                <a16:creationId xmlns:a16="http://schemas.microsoft.com/office/drawing/2014/main" xmlns="" id="{0C4379BF-8C7A-480A-BC36-DA55D92A93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flipV="1">
            <a:off x="4645704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pic>
        <p:nvPicPr>
          <p:cNvPr id="4" name="Immagine 3" descr="Immagine che contiene persona, parete, interni, inpiedi&#10;&#10;Descrizione generata con affidabilità molto elevata">
            <a:extLst>
              <a:ext uri="{FF2B5EF4-FFF2-40B4-BE49-F238E27FC236}">
                <a16:creationId xmlns:a16="http://schemas.microsoft.com/office/drawing/2014/main" xmlns="" id="{FA1DA7C2-21E7-4D2A-AD5F-2844AB117F4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9185"/>
          <a:stretch/>
        </p:blipFill>
        <p:spPr>
          <a:xfrm>
            <a:off x="-1555" y="1731"/>
            <a:ext cx="4671091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xmlns="" id="{E4553A76-7309-4CCD-9681-A21FD98CD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3096" y="624110"/>
            <a:ext cx="5021516" cy="1280890"/>
          </a:xfrm>
        </p:spPr>
        <p:txBody>
          <a:bodyPr>
            <a:normAutofit/>
          </a:bodyPr>
          <a:lstStyle/>
          <a:p>
            <a:r>
              <a:rPr lang="it-IT"/>
              <a:t>Tempi di Biodegradabilità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xmlns="" id="{59ABABBD-7938-4AE2-BD8B-C69B7FFA5E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8191" y="2133600"/>
            <a:ext cx="5066419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Dobbiamo</a:t>
            </a:r>
            <a:r>
              <a:rPr lang="en-US" dirty="0"/>
              <a:t> stare </a:t>
            </a:r>
            <a:r>
              <a:rPr lang="en-US" dirty="0" err="1"/>
              <a:t>attenti</a:t>
            </a:r>
            <a:r>
              <a:rPr lang="en-US" dirty="0"/>
              <a:t> a </a:t>
            </a:r>
            <a:r>
              <a:rPr lang="en-US" dirty="0" err="1"/>
              <a:t>ciò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gettiamo</a:t>
            </a:r>
            <a:r>
              <a:rPr lang="en-US" dirty="0"/>
              <a:t>, </a:t>
            </a:r>
            <a:r>
              <a:rPr lang="en-US" dirty="0" err="1"/>
              <a:t>perchè</a:t>
            </a:r>
            <a:r>
              <a:rPr lang="en-US" dirty="0"/>
              <a:t> </a:t>
            </a:r>
            <a:r>
              <a:rPr lang="en-US" dirty="0" err="1"/>
              <a:t>molti</a:t>
            </a:r>
            <a:r>
              <a:rPr lang="en-US" dirty="0"/>
              <a:t> </a:t>
            </a:r>
            <a:r>
              <a:rPr lang="en-US" dirty="0" err="1"/>
              <a:t>oggetti</a:t>
            </a:r>
            <a:r>
              <a:rPr lang="en-US" dirty="0"/>
              <a:t> </a:t>
            </a:r>
            <a:r>
              <a:rPr lang="en-US" dirty="0" err="1"/>
              <a:t>abbandonati</a:t>
            </a:r>
            <a:r>
              <a:rPr lang="en-US" dirty="0"/>
              <a:t> e non </a:t>
            </a:r>
            <a:r>
              <a:rPr lang="en-US" dirty="0" err="1"/>
              <a:t>differenziati</a:t>
            </a:r>
            <a:r>
              <a:rPr lang="en-US" dirty="0"/>
              <a:t> </a:t>
            </a:r>
            <a:r>
              <a:rPr lang="en-US" dirty="0" err="1"/>
              <a:t>correttamente</a:t>
            </a:r>
            <a:r>
              <a:rPr lang="en-US" dirty="0"/>
              <a:t>, </a:t>
            </a:r>
            <a:r>
              <a:rPr lang="en-US" dirty="0" err="1"/>
              <a:t>inquinano</a:t>
            </a:r>
            <a:r>
              <a:rPr lang="en-US" dirty="0"/>
              <a:t> </a:t>
            </a:r>
            <a:r>
              <a:rPr lang="en-US" dirty="0" err="1"/>
              <a:t>l’ambiebte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ci </a:t>
            </a:r>
            <a:r>
              <a:rPr lang="en-US" dirty="0" err="1"/>
              <a:t>circonda</a:t>
            </a:r>
            <a:r>
              <a:rPr lang="en-US" dirty="0"/>
              <a:t> e non </a:t>
            </a:r>
            <a:r>
              <a:rPr lang="en-US" dirty="0" err="1"/>
              <a:t>garantiscono</a:t>
            </a:r>
            <a:r>
              <a:rPr lang="en-US" dirty="0"/>
              <a:t> un future </a:t>
            </a:r>
            <a:r>
              <a:rPr lang="en-US" dirty="0" err="1"/>
              <a:t>sostenibile</a:t>
            </a:r>
            <a:r>
              <a:rPr lang="en-US" dirty="0"/>
              <a:t> per </a:t>
            </a:r>
            <a:r>
              <a:rPr lang="en-US" dirty="0" err="1"/>
              <a:t>coloro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verranno</a:t>
            </a:r>
            <a:r>
              <a:rPr lang="en-US" dirty="0"/>
              <a:t> </a:t>
            </a:r>
            <a:r>
              <a:rPr lang="en-US" dirty="0" err="1"/>
              <a:t>dopo</a:t>
            </a:r>
            <a:r>
              <a:rPr lang="en-US" dirty="0"/>
              <a:t> di </a:t>
            </a:r>
            <a:r>
              <a:rPr lang="en-US" dirty="0" err="1"/>
              <a:t>noi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29446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xmlns="" id="{B2EC7880-C5D9-40A8-A6B0-3198AD07AD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94543A62-A2AB-454A-878E-D3D9190D5F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" name="Immagine 3" descr="Immagine che contiene parete, persona, interni&#10;&#10;Descrizione generata con affidabilità molto elevata">
            <a:extLst>
              <a:ext uri="{FF2B5EF4-FFF2-40B4-BE49-F238E27FC236}">
                <a16:creationId xmlns:a16="http://schemas.microsoft.com/office/drawing/2014/main" xmlns="" id="{CCA786A7-AC9D-445B-865A-2B67DCD8042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714" b="-1"/>
          <a:stretch/>
        </p:blipFill>
        <p:spPr>
          <a:xfrm>
            <a:off x="4619543" y="640080"/>
            <a:ext cx="6953577" cy="5252773"/>
          </a:xfrm>
          <a:prstGeom prst="rect">
            <a:avLst/>
          </a:prstGeom>
        </p:spPr>
      </p:pic>
      <p:sp>
        <p:nvSpPr>
          <p:cNvPr id="28" name="Freeform 11">
            <a:extLst>
              <a:ext uri="{FF2B5EF4-FFF2-40B4-BE49-F238E27FC236}">
                <a16:creationId xmlns:a16="http://schemas.microsoft.com/office/drawing/2014/main" xmlns="" id="{50553464-41F1-4160-9D02-7C5EC7013B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13DCDAC-AE76-40BA-BB75-CD58B2996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645106"/>
            <a:ext cx="3650279" cy="1259894"/>
          </a:xfrm>
        </p:spPr>
        <p:txBody>
          <a:bodyPr>
            <a:normAutofit/>
          </a:bodyPr>
          <a:lstStyle/>
          <a:p>
            <a:r>
              <a:rPr lang="it-IT" dirty="0"/>
              <a:t>Un paesaggio </a:t>
            </a:r>
            <a:br>
              <a:rPr lang="it-IT" dirty="0"/>
            </a:br>
            <a:r>
              <a:rPr lang="it-IT" dirty="0"/>
              <a:t>da proteggere</a:t>
            </a:r>
          </a:p>
        </p:txBody>
      </p:sp>
      <p:sp>
        <p:nvSpPr>
          <p:cNvPr id="11" name="Segnaposto contenuto 10">
            <a:extLst>
              <a:ext uri="{FF2B5EF4-FFF2-40B4-BE49-F238E27FC236}">
                <a16:creationId xmlns:a16="http://schemas.microsoft.com/office/drawing/2014/main" xmlns="" id="{B8AA9212-4952-4D8B-9996-C94FC31832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225" y="2133600"/>
            <a:ext cx="3650278" cy="3759253"/>
          </a:xfrm>
        </p:spPr>
        <p:txBody>
          <a:bodyPr>
            <a:normAutofit/>
          </a:bodyPr>
          <a:lstStyle/>
          <a:p>
            <a:r>
              <a:rPr lang="it-IT" dirty="0"/>
              <a:t>Il bosco, le città, i mari, vanno protetti perché tutti gli esseri viventi </a:t>
            </a:r>
            <a:r>
              <a:rPr lang="it-IT" dirty="0" smtClean="0"/>
              <a:t>hanno il diritto di vivere in </a:t>
            </a:r>
            <a:r>
              <a:rPr lang="it-IT" dirty="0"/>
              <a:t>un ambiente salubre così come ci ricorda questa favola scritta dagli alunni</a:t>
            </a:r>
          </a:p>
        </p:txBody>
      </p:sp>
    </p:spTree>
    <p:extLst>
      <p:ext uri="{BB962C8B-B14F-4D97-AF65-F5344CB8AC3E}">
        <p14:creationId xmlns:p14="http://schemas.microsoft.com/office/powerpoint/2010/main" xmlns="" val="26965921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1">
            <a:extLst>
              <a:ext uri="{FF2B5EF4-FFF2-40B4-BE49-F238E27FC236}">
                <a16:creationId xmlns:a16="http://schemas.microsoft.com/office/drawing/2014/main" xmlns="" id="{B2EC7880-C5D9-40A8-A6B0-3198AD07AD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94543A62-A2AB-454A-878E-D3D9190D5F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" name="Immagine 3" descr="Immagine che contiene parete, persona, interni, inpiedi&#10;&#10;Descrizione generata con affidabilità molto elevata">
            <a:extLst>
              <a:ext uri="{FF2B5EF4-FFF2-40B4-BE49-F238E27FC236}">
                <a16:creationId xmlns:a16="http://schemas.microsoft.com/office/drawing/2014/main" xmlns="" id="{563429D4-7A2E-463A-B34C-631C0452B5C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714" b="-1"/>
          <a:stretch/>
        </p:blipFill>
        <p:spPr>
          <a:xfrm>
            <a:off x="4619543" y="640080"/>
            <a:ext cx="6953577" cy="5252773"/>
          </a:xfrm>
          <a:prstGeom prst="rect">
            <a:avLst/>
          </a:prstGeom>
        </p:spPr>
      </p:pic>
      <p:sp>
        <p:nvSpPr>
          <p:cNvPr id="26" name="Freeform 11">
            <a:extLst>
              <a:ext uri="{FF2B5EF4-FFF2-40B4-BE49-F238E27FC236}">
                <a16:creationId xmlns:a16="http://schemas.microsoft.com/office/drawing/2014/main" xmlns="" id="{50553464-41F1-4160-9D02-7C5EC7013B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xmlns="" id="{CBEA82A1-389F-43F8-9B20-9AE63F5A8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645106"/>
            <a:ext cx="3650279" cy="1259894"/>
          </a:xfrm>
        </p:spPr>
        <p:txBody>
          <a:bodyPr>
            <a:normAutofit/>
          </a:bodyPr>
          <a:lstStyle/>
          <a:p>
            <a:r>
              <a:rPr lang="it-IT" dirty="0"/>
              <a:t>Cosa puoi riciclare?</a:t>
            </a:r>
          </a:p>
        </p:txBody>
      </p:sp>
      <p:sp>
        <p:nvSpPr>
          <p:cNvPr id="14" name="Content Placeholder 9">
            <a:extLst>
              <a:ext uri="{FF2B5EF4-FFF2-40B4-BE49-F238E27FC236}">
                <a16:creationId xmlns:a16="http://schemas.microsoft.com/office/drawing/2014/main" xmlns="" id="{22711188-ADF8-4F24-8697-64E89107FF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225" y="2133600"/>
            <a:ext cx="3650278" cy="3759253"/>
          </a:xfrm>
        </p:spPr>
        <p:txBody>
          <a:bodyPr>
            <a:normAutofit/>
          </a:bodyPr>
          <a:lstStyle/>
          <a:p>
            <a:r>
              <a:rPr lang="en-US" dirty="0"/>
              <a:t>E’ bene </a:t>
            </a:r>
            <a:r>
              <a:rPr lang="en-US" dirty="0" err="1"/>
              <a:t>sapere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molti</a:t>
            </a:r>
            <a:r>
              <a:rPr lang="en-US" dirty="0"/>
              <a:t> </a:t>
            </a:r>
            <a:r>
              <a:rPr lang="en-US" dirty="0" err="1"/>
              <a:t>oggetti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usiamo</a:t>
            </a:r>
            <a:r>
              <a:rPr lang="en-US" dirty="0"/>
              <a:t> </a:t>
            </a:r>
            <a:r>
              <a:rPr lang="en-US" dirty="0" err="1"/>
              <a:t>giornalmente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possono</a:t>
            </a:r>
            <a:r>
              <a:rPr lang="en-US" dirty="0"/>
              <a:t> </a:t>
            </a:r>
            <a:r>
              <a:rPr lang="en-US" dirty="0" err="1"/>
              <a:t>ridurre</a:t>
            </a:r>
            <a:r>
              <a:rPr lang="en-US" dirty="0"/>
              <a:t>, </a:t>
            </a:r>
            <a:r>
              <a:rPr lang="en-US" dirty="0" err="1"/>
              <a:t>riciclare</a:t>
            </a:r>
            <a:r>
              <a:rPr lang="en-US" dirty="0"/>
              <a:t> e </a:t>
            </a:r>
            <a:r>
              <a:rPr lang="en-US" dirty="0" err="1"/>
              <a:t>riutilizzare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Basta</a:t>
            </a:r>
            <a:r>
              <a:rPr lang="en-US" dirty="0"/>
              <a:t> </a:t>
            </a:r>
            <a:r>
              <a:rPr lang="en-US" dirty="0" err="1"/>
              <a:t>tenere</a:t>
            </a:r>
            <a:r>
              <a:rPr lang="en-US" dirty="0"/>
              <a:t> in </a:t>
            </a:r>
            <a:r>
              <a:rPr lang="en-US" dirty="0" err="1"/>
              <a:t>mente</a:t>
            </a:r>
            <a:r>
              <a:rPr lang="en-US" dirty="0"/>
              <a:t> le </a:t>
            </a:r>
            <a:r>
              <a:rPr lang="en-US" b="1" u="sng" dirty="0"/>
              <a:t>3R</a:t>
            </a:r>
          </a:p>
        </p:txBody>
      </p:sp>
    </p:spTree>
    <p:extLst>
      <p:ext uri="{BB962C8B-B14F-4D97-AF65-F5344CB8AC3E}">
        <p14:creationId xmlns:p14="http://schemas.microsoft.com/office/powerpoint/2010/main" xmlns="" val="29454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il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1299</TotalTime>
  <Words>185</Words>
  <Application>Microsoft Office PowerPoint</Application>
  <PresentationFormat>Personalizzato</PresentationFormat>
  <Paragraphs>14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Filo</vt:lpstr>
      <vt:lpstr>Progetto Differenziamoci</vt:lpstr>
      <vt:lpstr>L’inquinamento</vt:lpstr>
      <vt:lpstr>La gabbianella e il gatto</vt:lpstr>
      <vt:lpstr>Tempi di Biodegradabilità</vt:lpstr>
      <vt:lpstr>Un paesaggio  da proteggere</vt:lpstr>
      <vt:lpstr>Cosa puoi riciclare?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RICICLAGGIO</dc:title>
  <dc:creator>daniel sun</dc:creator>
  <cp:lastModifiedBy>andrea faretti</cp:lastModifiedBy>
  <cp:revision>23</cp:revision>
  <dcterms:created xsi:type="dcterms:W3CDTF">2018-06-04T15:13:13Z</dcterms:created>
  <dcterms:modified xsi:type="dcterms:W3CDTF">2018-07-10T11:48:10Z</dcterms:modified>
</cp:coreProperties>
</file>