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CC"/>
    <a:srgbClr val="F65C26"/>
    <a:srgbClr val="B9B9B9"/>
    <a:srgbClr val="800080"/>
    <a:srgbClr val="FF0066"/>
    <a:srgbClr val="FF66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7DE29-F1AD-4B52-8A96-D512F294B4AD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506C-4A89-44A3-84BE-ECC269B5A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13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ACE5B75D-D653-411E-9E67-D825BF530B5C}"/>
              </a:ext>
            </a:extLst>
          </p:cNvPr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EE34-B31B-45D7-A838-F870F0912D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3F3C222D-6EF8-466D-8A1A-88C5C9C977C0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A19E5-11A6-4C73-8F18-5C9737461E72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880E2F9-4676-4414-BC72-CC7C69AAAEDF}"/>
              </a:ext>
            </a:extLst>
          </p:cNvPr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382DC-5444-4870-BA7B-EF1481E0648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80DA7C-82F5-44E1-AA8B-30ADA08D373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DC93D6-EC2A-44C5-B245-A955EF9B2C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50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229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989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982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0115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355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51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123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095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017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31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05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99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05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72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11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44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EB9EE36-0995-407F-81DC-5AF11435B335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C9FA2D4-5E93-4D93-B1C6-2D940DA2CA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39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CREARE RICICLANDO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Laboratorio extracurriculare </a:t>
            </a:r>
          </a:p>
          <a:p>
            <a:r>
              <a:rPr lang="it-IT" dirty="0"/>
              <a:t>Classi 3^ e 4^</a:t>
            </a:r>
          </a:p>
          <a:p>
            <a:r>
              <a:rPr lang="it-IT" dirty="0"/>
              <a:t>Scuola Primaria</a:t>
            </a:r>
          </a:p>
        </p:txBody>
      </p:sp>
      <p:pic>
        <p:nvPicPr>
          <p:cNvPr id="4" name="ba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9641" y="6119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0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93">
        <p:split orient="vert"/>
      </p:transition>
    </mc:Choice>
    <mc:Fallback xmlns="">
      <p:transition spd="slow" advTm="229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51338" y="2490951"/>
            <a:ext cx="102791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 </a:t>
            </a:r>
            <a:r>
              <a:rPr lang="en-US" dirty="0" err="1"/>
              <a:t>ringraziano</a:t>
            </a:r>
            <a:r>
              <a:rPr lang="en-US" dirty="0"/>
              <a:t> per la </a:t>
            </a:r>
            <a:r>
              <a:rPr lang="en-US" dirty="0" err="1"/>
              <a:t>realizzazione</a:t>
            </a:r>
            <a:r>
              <a:rPr lang="en-US" dirty="0"/>
              <a:t> del </a:t>
            </a:r>
            <a:r>
              <a:rPr lang="en-US" dirty="0" err="1"/>
              <a:t>progetto</a:t>
            </a:r>
            <a:r>
              <a:rPr lang="en-US" dirty="0"/>
              <a:t> </a:t>
            </a:r>
            <a:r>
              <a:rPr lang="en-US" dirty="0" err="1"/>
              <a:t>extracurriculare</a:t>
            </a:r>
            <a:r>
              <a:rPr lang="en-US" dirty="0"/>
              <a:t> 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seguenti</a:t>
            </a:r>
            <a:r>
              <a:rPr lang="en-US" sz="1600" dirty="0"/>
              <a:t> </a:t>
            </a:r>
            <a:r>
              <a:rPr lang="en-US" dirty="0"/>
              <a:t>bambini: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Vladimir Script" pitchFamily="66"/>
              </a:rPr>
              <a:t>Abbate </a:t>
            </a:r>
            <a:r>
              <a:rPr lang="en-US" dirty="0">
                <a:solidFill>
                  <a:srgbClr val="0000FF"/>
                </a:solidFill>
                <a:latin typeface="Vladimir Script" pitchFamily="66"/>
              </a:rPr>
              <a:t>Matteo 3° D</a:t>
            </a:r>
            <a:r>
              <a:rPr lang="en-US" dirty="0"/>
              <a:t> – </a:t>
            </a:r>
            <a:r>
              <a:rPr lang="en-US" dirty="0">
                <a:solidFill>
                  <a:srgbClr val="6600CC"/>
                </a:solidFill>
                <a:latin typeface="AR BLANCA" pitchFamily="18"/>
              </a:rPr>
              <a:t>Bruno Agnese 3° A</a:t>
            </a:r>
            <a:r>
              <a:rPr lang="en-US" dirty="0"/>
              <a:t>- </a:t>
            </a:r>
            <a:r>
              <a:rPr lang="en-US" dirty="0" err="1">
                <a:solidFill>
                  <a:srgbClr val="CC00CC"/>
                </a:solidFill>
                <a:latin typeface="AR CARTER" pitchFamily="18"/>
              </a:rPr>
              <a:t>Carbonaro</a:t>
            </a:r>
            <a:r>
              <a:rPr lang="en-US" dirty="0">
                <a:solidFill>
                  <a:srgbClr val="CC00CC"/>
                </a:solidFill>
                <a:latin typeface="AR CARTER" pitchFamily="18"/>
              </a:rPr>
              <a:t> Beatrice 3° A</a:t>
            </a:r>
            <a:r>
              <a:rPr lang="en-US" dirty="0"/>
              <a:t> – </a:t>
            </a:r>
            <a:r>
              <a:rPr lang="en-US" dirty="0" err="1">
                <a:solidFill>
                  <a:srgbClr val="FF00FF"/>
                </a:solidFill>
                <a:latin typeface="AR CHRISTY" pitchFamily="18"/>
              </a:rPr>
              <a:t>Coltraro</a:t>
            </a:r>
            <a:r>
              <a:rPr lang="en-US" dirty="0">
                <a:solidFill>
                  <a:srgbClr val="FF00FF"/>
                </a:solidFill>
                <a:latin typeface="AR CHRISTY" pitchFamily="18"/>
              </a:rPr>
              <a:t> Giuliana</a:t>
            </a:r>
            <a:r>
              <a:rPr lang="en-US" dirty="0">
                <a:latin typeface="AR CHRISTY" pitchFamily="18"/>
              </a:rPr>
              <a:t> </a:t>
            </a:r>
            <a:r>
              <a:rPr lang="en-US" dirty="0">
                <a:solidFill>
                  <a:srgbClr val="FF00FF"/>
                </a:solidFill>
                <a:latin typeface="AR CHRISTY" pitchFamily="18"/>
              </a:rPr>
              <a:t>3° C</a:t>
            </a:r>
            <a:r>
              <a:rPr lang="en-US" dirty="0"/>
              <a:t> –</a:t>
            </a:r>
            <a:r>
              <a:rPr lang="en-US" dirty="0">
                <a:solidFill>
                  <a:srgbClr val="006633"/>
                </a:solidFill>
                <a:latin typeface="AR DELANEY" pitchFamily="18"/>
              </a:rPr>
              <a:t>Di Franco Francesco 3° D</a:t>
            </a:r>
            <a:r>
              <a:rPr lang="en-US" dirty="0"/>
              <a:t> - </a:t>
            </a:r>
            <a:r>
              <a:rPr lang="en-US" dirty="0">
                <a:solidFill>
                  <a:srgbClr val="CC0000"/>
                </a:solidFill>
                <a:latin typeface="AR ESSENCE" pitchFamily="18"/>
              </a:rPr>
              <a:t>Di Giovanni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  <a:latin typeface="AR ESSENCE" pitchFamily="18"/>
              </a:rPr>
              <a:t>Fortunata</a:t>
            </a:r>
            <a:r>
              <a:rPr lang="en-US" dirty="0">
                <a:solidFill>
                  <a:srgbClr val="FF0000"/>
                </a:solidFill>
                <a:latin typeface="AR ESSENCE" pitchFamily="18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 ESSENCE" pitchFamily="18"/>
              </a:rPr>
              <a:t>Rosalia</a:t>
            </a:r>
            <a:r>
              <a:rPr lang="en-US" dirty="0">
                <a:solidFill>
                  <a:srgbClr val="FF0000"/>
                </a:solidFill>
                <a:latin typeface="AR ESSENCE" pitchFamily="18"/>
              </a:rPr>
              <a:t> 3° E</a:t>
            </a:r>
            <a:r>
              <a:rPr lang="en-US" dirty="0"/>
              <a:t> – </a:t>
            </a:r>
            <a:r>
              <a:rPr lang="en-US" dirty="0" err="1">
                <a:solidFill>
                  <a:srgbClr val="FF00CC"/>
                </a:solidFill>
                <a:latin typeface="AR HERMANN" pitchFamily="18"/>
              </a:rPr>
              <a:t>Garozzo</a:t>
            </a:r>
            <a:r>
              <a:rPr lang="en-US" dirty="0">
                <a:solidFill>
                  <a:srgbClr val="FF00CC"/>
                </a:solidFill>
                <a:latin typeface="AR HERMANN" pitchFamily="18"/>
              </a:rPr>
              <a:t> Giulia 4°</a:t>
            </a:r>
            <a:r>
              <a:rPr lang="en-US" dirty="0">
                <a:latin typeface="AR HERMANN" pitchFamily="18"/>
              </a:rPr>
              <a:t> </a:t>
            </a:r>
            <a:r>
              <a:rPr lang="en-US" dirty="0">
                <a:solidFill>
                  <a:srgbClr val="FF00CC"/>
                </a:solidFill>
                <a:latin typeface="AR HERMANN" pitchFamily="18"/>
              </a:rPr>
              <a:t>G</a:t>
            </a:r>
            <a:r>
              <a:rPr lang="en-US" dirty="0"/>
              <a:t>- </a:t>
            </a:r>
            <a:r>
              <a:rPr lang="en-US" dirty="0" err="1">
                <a:solidFill>
                  <a:srgbClr val="000099"/>
                </a:solidFill>
                <a:latin typeface="AR HERMANN" pitchFamily="18"/>
              </a:rPr>
              <a:t>Guarnaccia</a:t>
            </a:r>
            <a:r>
              <a:rPr lang="en-US" dirty="0">
                <a:solidFill>
                  <a:srgbClr val="000099"/>
                </a:solidFill>
                <a:latin typeface="AR HERMANN" pitchFamily="18"/>
              </a:rPr>
              <a:t> Giuseppe 3° F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FFD320"/>
                </a:solidFill>
                <a:latin typeface="AR CHRISTY" pitchFamily="18"/>
              </a:rPr>
              <a:t>Liotta</a:t>
            </a:r>
            <a:r>
              <a:rPr lang="en-US" dirty="0">
                <a:solidFill>
                  <a:srgbClr val="FFD320"/>
                </a:solidFill>
              </a:rPr>
              <a:t> </a:t>
            </a:r>
            <a:r>
              <a:rPr lang="en-US" dirty="0" err="1">
                <a:solidFill>
                  <a:srgbClr val="FFD320"/>
                </a:solidFill>
                <a:latin typeface="AR CHRISTY" pitchFamily="18"/>
              </a:rPr>
              <a:t>Alessia</a:t>
            </a:r>
            <a:r>
              <a:rPr lang="en-US" dirty="0">
                <a:latin typeface="AR CHRISTY" pitchFamily="18"/>
              </a:rPr>
              <a:t> </a:t>
            </a:r>
            <a:r>
              <a:rPr lang="en-US" dirty="0">
                <a:solidFill>
                  <a:srgbClr val="FFD320"/>
                </a:solidFill>
                <a:latin typeface="AR CHRISTY" pitchFamily="18"/>
              </a:rPr>
              <a:t>3° G</a:t>
            </a:r>
            <a:r>
              <a:rPr lang="en-US" dirty="0"/>
              <a:t>- </a:t>
            </a:r>
            <a:r>
              <a:rPr lang="en-US" dirty="0" err="1">
                <a:solidFill>
                  <a:srgbClr val="00CCFF"/>
                </a:solidFill>
                <a:latin typeface="AR HERMANN" pitchFamily="18"/>
              </a:rPr>
              <a:t>Macrì</a:t>
            </a:r>
            <a:r>
              <a:rPr lang="en-US" dirty="0">
                <a:solidFill>
                  <a:srgbClr val="00CCFF"/>
                </a:solidFill>
                <a:latin typeface="AR HERMANN" pitchFamily="18"/>
              </a:rPr>
              <a:t> Dario 3° G</a:t>
            </a:r>
            <a:r>
              <a:rPr lang="en-US" dirty="0"/>
              <a:t>- </a:t>
            </a:r>
            <a:r>
              <a:rPr lang="en-US" dirty="0" err="1">
                <a:solidFill>
                  <a:srgbClr val="993366"/>
                </a:solidFill>
                <a:latin typeface="AR BERKLEY" pitchFamily="18"/>
              </a:rPr>
              <a:t>Maiorca</a:t>
            </a:r>
            <a:r>
              <a:rPr lang="en-US" dirty="0">
                <a:solidFill>
                  <a:srgbClr val="993366"/>
                </a:solidFill>
              </a:rPr>
              <a:t> </a:t>
            </a:r>
            <a:r>
              <a:rPr lang="en-US" dirty="0">
                <a:solidFill>
                  <a:srgbClr val="993366"/>
                </a:solidFill>
                <a:latin typeface="AR BERKLEY" pitchFamily="18"/>
              </a:rPr>
              <a:t>Giulia 3°</a:t>
            </a:r>
            <a:r>
              <a:rPr lang="en-US" dirty="0">
                <a:latin typeface="AR BERKLEY" pitchFamily="18"/>
              </a:rPr>
              <a:t> </a:t>
            </a:r>
            <a:r>
              <a:rPr lang="en-US" dirty="0">
                <a:solidFill>
                  <a:srgbClr val="993366"/>
                </a:solidFill>
                <a:latin typeface="AR BERKLEY" pitchFamily="18"/>
              </a:rPr>
              <a:t>C</a:t>
            </a:r>
            <a:r>
              <a:rPr lang="en-US" dirty="0">
                <a:solidFill>
                  <a:srgbClr val="993366"/>
                </a:solidFill>
              </a:rPr>
              <a:t>-</a:t>
            </a:r>
            <a:r>
              <a:rPr lang="en-US" dirty="0"/>
              <a:t> </a:t>
            </a:r>
            <a:r>
              <a:rPr lang="en-US" dirty="0">
                <a:solidFill>
                  <a:srgbClr val="009900"/>
                </a:solidFill>
                <a:latin typeface="Algerian" pitchFamily="82"/>
              </a:rPr>
              <a:t>Maggi Giuseppe 4° E</a:t>
            </a:r>
            <a:r>
              <a:rPr lang="en-US" dirty="0"/>
              <a:t>-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>
                <a:solidFill>
                  <a:srgbClr val="FF6600"/>
                </a:solidFill>
                <a:latin typeface="AR BLANCA" pitchFamily="18"/>
              </a:rPr>
              <a:t>Messina Sofia 3°</a:t>
            </a:r>
            <a:r>
              <a:rPr lang="en-US" dirty="0">
                <a:latin typeface="AR BLANCA" pitchFamily="18"/>
              </a:rPr>
              <a:t> </a:t>
            </a:r>
            <a:r>
              <a:rPr lang="en-US" dirty="0">
                <a:solidFill>
                  <a:srgbClr val="FF6600"/>
                </a:solidFill>
                <a:latin typeface="AR BLANCA" pitchFamily="18"/>
              </a:rPr>
              <a:t>G</a:t>
            </a:r>
            <a:r>
              <a:rPr lang="en-US" dirty="0"/>
              <a:t>- </a:t>
            </a:r>
            <a:r>
              <a:rPr lang="en-US" dirty="0">
                <a:solidFill>
                  <a:srgbClr val="9900FF"/>
                </a:solidFill>
                <a:latin typeface="AR HERMANN" pitchFamily="18"/>
              </a:rPr>
              <a:t>Pellegrino Gabriele 3°</a:t>
            </a:r>
            <a:r>
              <a:rPr lang="en-US" dirty="0">
                <a:solidFill>
                  <a:srgbClr val="9900FF"/>
                </a:solidFill>
              </a:rPr>
              <a:t> </a:t>
            </a:r>
            <a:r>
              <a:rPr lang="en-US" dirty="0">
                <a:solidFill>
                  <a:srgbClr val="9900FF"/>
                </a:solidFill>
                <a:latin typeface="AR HERMANN" pitchFamily="18"/>
              </a:rPr>
              <a:t>E</a:t>
            </a:r>
            <a:r>
              <a:rPr lang="en-US" dirty="0"/>
              <a:t>- </a:t>
            </a:r>
            <a:r>
              <a:rPr lang="en-US" dirty="0" err="1">
                <a:solidFill>
                  <a:srgbClr val="7E0021"/>
                </a:solidFill>
                <a:latin typeface="AR BERKLEY" pitchFamily="18"/>
              </a:rPr>
              <a:t>Pirrone</a:t>
            </a:r>
            <a:r>
              <a:rPr lang="en-US" dirty="0">
                <a:solidFill>
                  <a:srgbClr val="7E0021"/>
                </a:solidFill>
                <a:latin typeface="AR BERKLEY" pitchFamily="18"/>
              </a:rPr>
              <a:t> Elisa 4°</a:t>
            </a:r>
            <a:r>
              <a:rPr lang="en-US" dirty="0">
                <a:latin typeface="AR BERKLEY" pitchFamily="18"/>
              </a:rPr>
              <a:t> </a:t>
            </a:r>
            <a:r>
              <a:rPr lang="en-US" dirty="0">
                <a:solidFill>
                  <a:srgbClr val="7E0021"/>
                </a:solidFill>
                <a:latin typeface="AR BERKLEY" pitchFamily="18"/>
              </a:rPr>
              <a:t>C</a:t>
            </a:r>
            <a:r>
              <a:rPr lang="en-US" dirty="0"/>
              <a:t>- </a:t>
            </a:r>
            <a:r>
              <a:rPr lang="en-US" dirty="0" err="1">
                <a:solidFill>
                  <a:srgbClr val="3333FF"/>
                </a:solidFill>
                <a:latin typeface="AR BONNIE" pitchFamily="18"/>
              </a:rPr>
              <a:t>Rapisarda</a:t>
            </a:r>
            <a:r>
              <a:rPr lang="en-US" dirty="0">
                <a:solidFill>
                  <a:srgbClr val="3333FF"/>
                </a:solidFill>
                <a:latin typeface="AR BONNIE" pitchFamily="18"/>
              </a:rPr>
              <a:t> </a:t>
            </a:r>
            <a:r>
              <a:rPr lang="en-US" dirty="0" err="1">
                <a:solidFill>
                  <a:srgbClr val="3333FF"/>
                </a:solidFill>
                <a:latin typeface="AR BONNIE" pitchFamily="18"/>
              </a:rPr>
              <a:t>Damiano</a:t>
            </a:r>
            <a:r>
              <a:rPr lang="en-US" dirty="0">
                <a:solidFill>
                  <a:srgbClr val="3333FF"/>
                </a:solidFill>
              </a:rPr>
              <a:t> </a:t>
            </a:r>
            <a:r>
              <a:rPr lang="en-US" dirty="0">
                <a:solidFill>
                  <a:srgbClr val="3333FF"/>
                </a:solidFill>
                <a:latin typeface="AR BONNIE" pitchFamily="18"/>
              </a:rPr>
              <a:t>3° D</a:t>
            </a:r>
            <a:r>
              <a:rPr lang="en-US" dirty="0"/>
              <a:t>-</a:t>
            </a:r>
            <a:r>
              <a:rPr lang="en-US" dirty="0">
                <a:solidFill>
                  <a:srgbClr val="FF9900"/>
                </a:solidFill>
                <a:latin typeface="AR CHRISTY" pitchFamily="18"/>
              </a:rPr>
              <a:t>Scalia Agnese 3°</a:t>
            </a:r>
            <a:r>
              <a:rPr lang="en-US" dirty="0">
                <a:latin typeface="AR CHRISTY" pitchFamily="18"/>
              </a:rPr>
              <a:t> </a:t>
            </a:r>
            <a:r>
              <a:rPr lang="en-US" dirty="0">
                <a:solidFill>
                  <a:srgbClr val="FFFF00"/>
                </a:solidFill>
                <a:latin typeface="AR CHRISTY" pitchFamily="18"/>
              </a:rPr>
              <a:t>A</a:t>
            </a:r>
            <a:r>
              <a:rPr lang="en-US" dirty="0"/>
              <a:t>-</a:t>
            </a:r>
            <a:r>
              <a:rPr lang="en-US" b="1" dirty="0" err="1">
                <a:solidFill>
                  <a:srgbClr val="4B1F6F"/>
                </a:solidFill>
                <a:latin typeface="AR DECODE" pitchFamily="18"/>
              </a:rPr>
              <a:t>Spitalieri</a:t>
            </a:r>
            <a:r>
              <a:rPr lang="en-US" b="1" dirty="0">
                <a:solidFill>
                  <a:srgbClr val="4B1F6F"/>
                </a:solidFill>
                <a:latin typeface="AR DECODE" pitchFamily="18"/>
              </a:rPr>
              <a:t> Simone 3°C</a:t>
            </a:r>
            <a:r>
              <a:rPr lang="en-US" dirty="0"/>
              <a:t>- </a:t>
            </a:r>
            <a:r>
              <a:rPr lang="en-US" dirty="0" err="1">
                <a:solidFill>
                  <a:srgbClr val="330066"/>
                </a:solidFill>
                <a:latin typeface="Brush Script MT" pitchFamily="66"/>
              </a:rPr>
              <a:t>Torrisi</a:t>
            </a:r>
            <a:r>
              <a:rPr lang="en-US" dirty="0">
                <a:solidFill>
                  <a:srgbClr val="330066"/>
                </a:solidFill>
              </a:rPr>
              <a:t> </a:t>
            </a:r>
            <a:r>
              <a:rPr lang="en-US" dirty="0">
                <a:solidFill>
                  <a:srgbClr val="330066"/>
                </a:solidFill>
                <a:latin typeface="Brush Script MT" pitchFamily="66"/>
              </a:rPr>
              <a:t>Amanda 3°</a:t>
            </a:r>
            <a:r>
              <a:rPr lang="en-US" dirty="0">
                <a:latin typeface="Brush Script MT" pitchFamily="66"/>
              </a:rPr>
              <a:t> </a:t>
            </a:r>
            <a:r>
              <a:rPr lang="en-US" dirty="0">
                <a:solidFill>
                  <a:srgbClr val="330066"/>
                </a:solidFill>
                <a:latin typeface="Brush Script MT" pitchFamily="66"/>
              </a:rPr>
              <a:t>G</a:t>
            </a:r>
            <a:r>
              <a:rPr lang="en-US" dirty="0"/>
              <a:t>- </a:t>
            </a:r>
            <a:r>
              <a:rPr lang="en-US" dirty="0">
                <a:solidFill>
                  <a:srgbClr val="663399"/>
                </a:solidFill>
                <a:latin typeface="AR BLANCA" pitchFamily="18"/>
              </a:rPr>
              <a:t>Viola </a:t>
            </a:r>
            <a:r>
              <a:rPr lang="en-US" dirty="0" err="1">
                <a:solidFill>
                  <a:srgbClr val="663399"/>
                </a:solidFill>
                <a:latin typeface="AR BLANCA" pitchFamily="18"/>
              </a:rPr>
              <a:t>Fabrizio</a:t>
            </a:r>
            <a:r>
              <a:rPr lang="en-US" dirty="0">
                <a:solidFill>
                  <a:srgbClr val="663399"/>
                </a:solidFill>
                <a:latin typeface="AR BLANCA" pitchFamily="18"/>
              </a:rPr>
              <a:t> 4° G</a:t>
            </a:r>
            <a:r>
              <a:rPr lang="en-US" dirty="0">
                <a:solidFill>
                  <a:srgbClr val="663399"/>
                </a:solidFill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37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1"/>
    </mc:Choice>
    <mc:Fallback xmlns="">
      <p:transition spd="slow" advTm="1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7574" y="250214"/>
            <a:ext cx="10364451" cy="1596177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00B050"/>
                </a:solidFill>
              </a:rPr>
              <a:t>Da un semplice ROTOLO VUOTO DI CARTA IGIENICA, un bottone e uno stecchino da spiedino………. UN FIORE !!</a:t>
            </a:r>
            <a:br>
              <a:rPr lang="it-IT" sz="3200" b="1" dirty="0">
                <a:solidFill>
                  <a:srgbClr val="00B050"/>
                </a:solidFill>
              </a:rPr>
            </a:br>
            <a:endParaRPr lang="it-IT" sz="3200" b="1" dirty="0">
              <a:solidFill>
                <a:srgbClr val="00B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913774" y="1641987"/>
            <a:ext cx="5106026" cy="128657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it-IT" sz="1600" dirty="0"/>
              <a:t>Usando dei semplici rotoli vuoti della carta igienica, tagliati a strisce e pitturati con colori a tempera, è stato possibile realizzare dei colorati fiori, assemblandoli con semplice  colla vinilica</a:t>
            </a:r>
            <a:r>
              <a:rPr lang="it-IT" dirty="0"/>
              <a:t>. 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6172200" y="1641987"/>
            <a:ext cx="5105400" cy="1288026"/>
          </a:xfrm>
        </p:spPr>
        <p:txBody>
          <a:bodyPr>
            <a:normAutofit/>
          </a:bodyPr>
          <a:lstStyle/>
          <a:p>
            <a:r>
              <a:rPr lang="it-IT" sz="1600" dirty="0"/>
              <a:t> Il gambo è venuto fuori da un semplice stecchino per spiedini pitturato di verde; le foglie realizzate sempre con strisce di rotolo; il centro del fiore …..un bottone!!!!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38126"/>
            <a:ext cx="4749800" cy="317377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16" y="2938393"/>
            <a:ext cx="4523509" cy="367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17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131">
        <p15:prstTrans prst="fallOver"/>
      </p:transition>
    </mc:Choice>
    <mc:Fallback xmlns="">
      <p:transition spd="slow" advTm="111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i="1" dirty="0">
                <a:solidFill>
                  <a:srgbClr val="C00000"/>
                </a:solidFill>
              </a:rPr>
              <a:t>                ….E il fiore è pronto!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07" y="2214694"/>
            <a:ext cx="4494004" cy="4204579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10" y="2035278"/>
            <a:ext cx="4218038" cy="4154386"/>
          </a:xfrm>
        </p:spPr>
      </p:pic>
    </p:spTree>
    <p:extLst>
      <p:ext uri="{BB962C8B-B14F-4D97-AF65-F5344CB8AC3E}">
        <p14:creationId xmlns:p14="http://schemas.microsoft.com/office/powerpoint/2010/main" val="550168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280">
        <p15:prstTrans prst="wind"/>
      </p:transition>
    </mc:Choice>
    <mc:Fallback xmlns="">
      <p:transition spd="slow" advTm="52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581891"/>
            <a:ext cx="9144000" cy="1450109"/>
          </a:xfrm>
        </p:spPr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chemeClr val="accent2">
                    <a:lumMod val="50000"/>
                  </a:schemeClr>
                </a:solidFill>
              </a:rPr>
              <a:t>Da un semplice GIORNALETTO DI FUMETTI, un bottone e del cartone…..UN BEL RICCIO PORTACARTE!!!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it-IT" b="1" dirty="0">
                <a:solidFill>
                  <a:schemeClr val="accent2">
                    <a:lumMod val="50000"/>
                  </a:schemeClr>
                </a:solidFill>
              </a:rPr>
            </a:br>
            <a:endParaRPr lang="it-I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4109" y="1442659"/>
            <a:ext cx="11323782" cy="5273963"/>
          </a:xfrm>
        </p:spPr>
        <p:txBody>
          <a:bodyPr/>
          <a:lstStyle/>
          <a:p>
            <a:r>
              <a:rPr lang="it-IT" b="1" dirty="0">
                <a:solidFill>
                  <a:schemeClr val="accent1"/>
                </a:solidFill>
              </a:rPr>
              <a:t>Piegando ad una ad una le pagine di un giornaletto a fumetti,</a:t>
            </a:r>
          </a:p>
          <a:p>
            <a:r>
              <a:rPr lang="it-IT" b="1" dirty="0">
                <a:solidFill>
                  <a:schemeClr val="accent1"/>
                </a:solidFill>
              </a:rPr>
              <a:t> i bambini hanno realizzato il corpo del riccio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48" y="2729455"/>
            <a:ext cx="4065265" cy="32897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5" y="2615380"/>
            <a:ext cx="4128656" cy="318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2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10">
        <p15:prstTrans prst="prestige"/>
      </p:transition>
    </mc:Choice>
    <mc:Fallback xmlns="">
      <p:transition spd="slow" advTm="60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Un grosso bottone scuro per il naso e dei ritagli di cartone per base e orecchie. </a:t>
            </a:r>
            <a:b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Un po’ di cartoncino bianco decorato per gli occhi e……. </a:t>
            </a:r>
            <a:b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it-IT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0" y="1845289"/>
            <a:ext cx="4736950" cy="43513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6509"/>
            <a:ext cx="4847709" cy="402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373">
        <p15:prstTrans prst="fracture"/>
      </p:transition>
    </mc:Choice>
    <mc:Fallback xmlns="">
      <p:transition spd="slow" advTm="63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24465"/>
            <a:ext cx="9144000" cy="198611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990000"/>
                </a:solidFill>
              </a:rPr>
              <a:t>e……. il riccio prende vita!!!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3" y="1592824"/>
            <a:ext cx="5560141" cy="44540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06" y="2094271"/>
            <a:ext cx="5021725" cy="4050889"/>
          </a:xfrm>
          <a:prstGeom prst="rect">
            <a:avLst/>
          </a:prstGeom>
        </p:spPr>
      </p:pic>
      <p:pic>
        <p:nvPicPr>
          <p:cNvPr id="6" name="ba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145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14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95">
        <p15:prstTrans prst="peelOff"/>
      </p:transition>
    </mc:Choice>
    <mc:Fallback xmlns="">
      <p:transition spd="slow" advTm="5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6187" y="4044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sz="2000" i="1" dirty="0"/>
              <a:t>Con diversi MATERIALI DI RICICLO sono stati realizzati due quadri. </a:t>
            </a:r>
            <a:r>
              <a:rPr lang="it-IT" sz="2000" b="1" i="1" dirty="0">
                <a:solidFill>
                  <a:schemeClr val="accent1">
                    <a:lumMod val="50000"/>
                  </a:schemeClr>
                </a:solidFill>
              </a:rPr>
              <a:t>Cartoncino azzurro </a:t>
            </a:r>
            <a:r>
              <a:rPr lang="it-IT" sz="2000" i="1" dirty="0"/>
              <a:t>e strisce di cartone da imballaggio per il quadro, ritagli </a:t>
            </a:r>
            <a:r>
              <a:rPr lang="it-IT" sz="2000" b="1" i="1" dirty="0">
                <a:solidFill>
                  <a:srgbClr val="FF6600"/>
                </a:solidFill>
              </a:rPr>
              <a:t>di carta regalo per le farfalle</a:t>
            </a:r>
            <a:r>
              <a:rPr lang="it-IT" sz="2000" i="1" dirty="0"/>
              <a:t>, </a:t>
            </a:r>
            <a:r>
              <a:rPr lang="it-IT" sz="2000" b="1" i="1" dirty="0">
                <a:solidFill>
                  <a:srgbClr val="FF0066"/>
                </a:solidFill>
              </a:rPr>
              <a:t>tappi di bottiglie</a:t>
            </a:r>
            <a:r>
              <a:rPr lang="it-IT" sz="2000" i="1" dirty="0">
                <a:solidFill>
                  <a:srgbClr val="FF0066"/>
                </a:solidFill>
              </a:rPr>
              <a:t>, </a:t>
            </a:r>
            <a:r>
              <a:rPr lang="it-IT" sz="2000" b="1" i="1" dirty="0">
                <a:solidFill>
                  <a:srgbClr val="00B050"/>
                </a:solidFill>
              </a:rPr>
              <a:t>bottiglie di plastica </a:t>
            </a:r>
            <a:r>
              <a:rPr lang="it-IT" sz="2000" i="1" dirty="0"/>
              <a:t>, </a:t>
            </a:r>
            <a:r>
              <a:rPr lang="it-IT" sz="2000" b="1" i="1" dirty="0">
                <a:solidFill>
                  <a:srgbClr val="FFC000"/>
                </a:solidFill>
              </a:rPr>
              <a:t>cucchiaini, </a:t>
            </a:r>
            <a:r>
              <a:rPr lang="it-IT" sz="2000" b="1" i="1" dirty="0">
                <a:solidFill>
                  <a:srgbClr val="FF3300"/>
                </a:solidFill>
              </a:rPr>
              <a:t>semi di zucca </a:t>
            </a:r>
            <a:r>
              <a:rPr lang="it-IT" sz="2000" i="1" dirty="0"/>
              <a:t>, </a:t>
            </a:r>
            <a:r>
              <a:rPr lang="it-IT" sz="2000" b="1" i="1" dirty="0">
                <a:solidFill>
                  <a:srgbClr val="800080"/>
                </a:solidFill>
              </a:rPr>
              <a:t>capsule di caffè, </a:t>
            </a:r>
            <a:r>
              <a:rPr lang="it-IT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rotoli di carta igienica, </a:t>
            </a:r>
            <a:r>
              <a:rPr lang="it-IT" sz="2000" b="1" i="1" dirty="0">
                <a:solidFill>
                  <a:srgbClr val="F65C26"/>
                </a:solidFill>
              </a:rPr>
              <a:t>cartoncini colorati </a:t>
            </a:r>
            <a:r>
              <a:rPr lang="it-IT" sz="2000" i="1" dirty="0"/>
              <a:t>e tanti </a:t>
            </a:r>
            <a:r>
              <a:rPr lang="it-IT" sz="2200" b="1" i="1" dirty="0">
                <a:solidFill>
                  <a:schemeClr val="accent4">
                    <a:lumMod val="50000"/>
                  </a:schemeClr>
                </a:solidFill>
              </a:rPr>
              <a:t>stecchini per spiedini </a:t>
            </a:r>
            <a:r>
              <a:rPr lang="it-IT" sz="2200" i="1" dirty="0"/>
              <a:t>hanno dato vita a due originali </a:t>
            </a:r>
            <a:r>
              <a:rPr lang="it-IT" sz="2200" b="1" i="1" dirty="0">
                <a:solidFill>
                  <a:srgbClr val="FF66CC"/>
                </a:solidFill>
              </a:rPr>
              <a:t>MAZZI DI FIORI.</a:t>
            </a:r>
            <a:r>
              <a:rPr lang="it-IT" sz="2200" i="1" dirty="0"/>
              <a:t/>
            </a:r>
            <a:br>
              <a:rPr lang="it-IT" sz="2200" i="1" dirty="0"/>
            </a:br>
            <a:endParaRPr lang="it-IT" sz="1200" i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17" y="2032102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5896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36">
        <p15:prstTrans prst="pageCurlDouble"/>
      </p:transition>
    </mc:Choice>
    <mc:Fallback xmlns="">
      <p:transition spd="slow" advTm="100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 </a:t>
            </a:r>
            <a:r>
              <a:rPr lang="it-IT" sz="6000" b="1" i="1" dirty="0">
                <a:solidFill>
                  <a:srgbClr val="FF3300"/>
                </a:solidFill>
              </a:rPr>
              <a:t>Lavoro quasi ultimato……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96" y="2366963"/>
            <a:ext cx="4563207" cy="342423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96" y="2366963"/>
            <a:ext cx="4563207" cy="3424237"/>
          </a:xfrm>
        </p:spPr>
      </p:pic>
    </p:spTree>
    <p:extLst>
      <p:ext uri="{BB962C8B-B14F-4D97-AF65-F5344CB8AC3E}">
        <p14:creationId xmlns:p14="http://schemas.microsoft.com/office/powerpoint/2010/main" val="42419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963">
        <p14:flip dir="r"/>
      </p:transition>
    </mc:Choice>
    <mc:Fallback xmlns="">
      <p:transition spd="slow" advTm="49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2214694"/>
          </a:xfrm>
        </p:spPr>
        <p:txBody>
          <a:bodyPr>
            <a:noAutofit/>
          </a:bodyPr>
          <a:lstStyle/>
          <a:p>
            <a:r>
              <a:rPr lang="it-IT" sz="8800" b="1" i="1" dirty="0">
                <a:solidFill>
                  <a:srgbClr val="FF0000"/>
                </a:solidFill>
              </a:rPr>
              <a:t>     </a:t>
            </a:r>
            <a:r>
              <a:rPr lang="it-IT" sz="5400" b="1" i="1" dirty="0">
                <a:solidFill>
                  <a:srgbClr val="FF0000"/>
                </a:solidFill>
              </a:rPr>
              <a:t>…… et voilà!!!!!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1986116"/>
            <a:ext cx="5209910" cy="4203547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1986116"/>
            <a:ext cx="5047986" cy="4203547"/>
          </a:xfrm>
        </p:spPr>
      </p:pic>
    </p:spTree>
    <p:extLst>
      <p:ext uri="{BB962C8B-B14F-4D97-AF65-F5344CB8AC3E}">
        <p14:creationId xmlns:p14="http://schemas.microsoft.com/office/powerpoint/2010/main" val="7145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751">
        <p:checker/>
      </p:transition>
    </mc:Choice>
    <mc:Fallback xmlns="">
      <p:transition spd="slow" advTm="3751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122</TotalTime>
  <Words>372</Words>
  <Application>Microsoft Office PowerPoint</Application>
  <PresentationFormat>Widescreen</PresentationFormat>
  <Paragraphs>22</Paragraphs>
  <Slides>10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29" baseType="lpstr">
      <vt:lpstr>Arial Unicode MS</vt:lpstr>
      <vt:lpstr>Algerian</vt:lpstr>
      <vt:lpstr>AR BERKLEY</vt:lpstr>
      <vt:lpstr>AR BLANCA</vt:lpstr>
      <vt:lpstr>AR BONNIE</vt:lpstr>
      <vt:lpstr>AR CARTER</vt:lpstr>
      <vt:lpstr>AR CHRISTY</vt:lpstr>
      <vt:lpstr>AR DECODE</vt:lpstr>
      <vt:lpstr>AR DELANEY</vt:lpstr>
      <vt:lpstr>AR ESSENCE</vt:lpstr>
      <vt:lpstr>AR HERMANN</vt:lpstr>
      <vt:lpstr>Arial</vt:lpstr>
      <vt:lpstr>Brush Script MT</vt:lpstr>
      <vt:lpstr>Calibri</vt:lpstr>
      <vt:lpstr>Tahoma</vt:lpstr>
      <vt:lpstr>Times New Roman</vt:lpstr>
      <vt:lpstr>Tw Cen MT</vt:lpstr>
      <vt:lpstr>Vladimir Script</vt:lpstr>
      <vt:lpstr>Goccia</vt:lpstr>
      <vt:lpstr>CREARE RICICLANDO</vt:lpstr>
      <vt:lpstr>Da un semplice ROTOLO VUOTO DI CARTA IGIENICA, un bottone e uno stecchino da spiedino………. UN FIORE !! </vt:lpstr>
      <vt:lpstr>                ….E il fiore è pronto!</vt:lpstr>
      <vt:lpstr>Da un semplice GIORNALETTO DI FUMETTI, un bottone e del cartone…..UN BEL RICCIO PORTACARTE!!! </vt:lpstr>
      <vt:lpstr>Un grosso bottone scuro per il naso e dei ritagli di cartone per base e orecchie.  Un po’ di cartoncino bianco decorato per gli occhi e…….  </vt:lpstr>
      <vt:lpstr>e……. il riccio prende vita!!! </vt:lpstr>
      <vt:lpstr>Con diversi MATERIALI DI RICICLO sono stati realizzati due quadri. Cartoncino azzurro e strisce di cartone da imballaggio per il quadro, ritagli di carta regalo per le farfalle, tappi di bottiglie, bottiglie di plastica , cucchiaini, semi di zucca , capsule di caffè, rotoli di carta igienica, cartoncini colorati e tanti stecchini per spiedini hanno dato vita a due originali MAZZI DI FIORI. </vt:lpstr>
      <vt:lpstr> Lavoro quasi ultimato……</vt:lpstr>
      <vt:lpstr>     …… et voilà!!!!!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CREARE RICICLANDO</dc:title>
  <dc:creator>ENZA</dc:creator>
  <cp:lastModifiedBy>Antonio D'Emanuele</cp:lastModifiedBy>
  <cp:revision>15</cp:revision>
  <dcterms:created xsi:type="dcterms:W3CDTF">2018-04-26T09:28:06Z</dcterms:created>
  <dcterms:modified xsi:type="dcterms:W3CDTF">2018-05-10T19:14:00Z</dcterms:modified>
</cp:coreProperties>
</file>